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312" r:id="rId4"/>
    <p:sldId id="274" r:id="rId5"/>
    <p:sldId id="279" r:id="rId6"/>
    <p:sldId id="278" r:id="rId7"/>
    <p:sldId id="310" r:id="rId8"/>
    <p:sldId id="267" r:id="rId9"/>
    <p:sldId id="31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24C8A"/>
    <a:srgbClr val="F3AC00"/>
    <a:srgbClr val="E5A200"/>
    <a:srgbClr val="124F8F"/>
    <a:srgbClr val="114984"/>
    <a:srgbClr val="135192"/>
    <a:srgbClr val="124984"/>
    <a:srgbClr val="114277"/>
    <a:srgbClr val="205F7A"/>
    <a:srgbClr val="1A4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70" autoAdjust="0"/>
    <p:restoredTop sz="93053" autoAdjust="0"/>
  </p:normalViewPr>
  <p:slideViewPr>
    <p:cSldViewPr snapToGrid="0" snapToObjects="1">
      <p:cViewPr varScale="1">
        <p:scale>
          <a:sx n="65" d="100"/>
          <a:sy n="65" d="100"/>
        </p:scale>
        <p:origin x="72" y="10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notesViewPr>
    <p:cSldViewPr snapToGrid="0" snapToObjects="1">
      <p:cViewPr varScale="1">
        <p:scale>
          <a:sx n="120" d="100"/>
          <a:sy n="120" d="100"/>
        </p:scale>
        <p:origin x="-406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4C3D9-58B6-3243-8343-4A7CE533B921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BBBE9-90B0-1F44-B83B-C124AF0FE4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96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BBBE9-90B0-1F44-B83B-C124AF0FE40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58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1"/>
                </a:solidFill>
              </a:rPr>
              <a:t>However</a:t>
            </a:r>
            <a:r>
              <a:rPr lang="en-US" b="1" i="1" baseline="0" dirty="0">
                <a:solidFill>
                  <a:schemeClr val="accent1"/>
                </a:solidFill>
              </a:rPr>
              <a:t> Defined, </a:t>
            </a:r>
            <a:r>
              <a:rPr lang="en-US" b="1" i="1" dirty="0">
                <a:solidFill>
                  <a:schemeClr val="accent1"/>
                </a:solidFill>
              </a:rPr>
              <a:t>“Success is Personal- And</a:t>
            </a:r>
            <a:r>
              <a:rPr lang="en-US" b="1" i="1" baseline="0" dirty="0">
                <a:solidFill>
                  <a:schemeClr val="accent1"/>
                </a:solidFill>
              </a:rPr>
              <a:t> </a:t>
            </a:r>
            <a:r>
              <a:rPr lang="en-US" b="1" i="1" dirty="0">
                <a:solidFill>
                  <a:srgbClr val="2C7C9F"/>
                </a:solidFill>
              </a:rPr>
              <a:t>Begins with Self-Assessment, Knowing</a:t>
            </a:r>
            <a:r>
              <a:rPr lang="en-US" b="1" i="1" baseline="0" dirty="0">
                <a:solidFill>
                  <a:srgbClr val="2C7C9F"/>
                </a:solidFill>
              </a:rPr>
              <a:t> yourself, which evolves through experence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BBBE9-90B0-1F44-B83B-C124AF0FE40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723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Excercise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BBBE9-90B0-1F44-B83B-C124AF0FE40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333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hyperlink" Target="https://www.imagineph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2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3.docx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4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ginephd.com/" TargetMode="External"/><Relationship Id="rId2" Type="http://schemas.openxmlformats.org/officeDocument/2006/relationships/hyperlink" Target="http://sciencecareers.sciencemag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em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package" Target="../embeddings/Microsoft_Word_Document5.docx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cmerced.joinhandshake.com/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://hire.ucmerced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://cei-internship.squarespace.com/undergraduate-online/" TargetMode="External"/><Relationship Id="rId4" Type="http://schemas.openxmlformats.org/officeDocument/2006/relationships/hyperlink" Target="http://internship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6461" y="498891"/>
            <a:ext cx="6549176" cy="3022693"/>
          </a:xfrm>
        </p:spPr>
        <p:txBody>
          <a:bodyPr/>
          <a:lstStyle/>
          <a:p>
            <a:r>
              <a:rPr lang="en-US" b="1" dirty="0">
                <a:solidFill>
                  <a:srgbClr val="F3AC00"/>
                </a:solidFill>
              </a:rPr>
              <a:t>What Can I Do</a:t>
            </a:r>
            <a:br>
              <a:rPr lang="en-US" b="1" dirty="0">
                <a:solidFill>
                  <a:srgbClr val="F3AC00"/>
                </a:solidFill>
              </a:rPr>
            </a:br>
            <a:r>
              <a:rPr lang="en-US" sz="3600" b="1" dirty="0">
                <a:solidFill>
                  <a:srgbClr val="000090"/>
                </a:solidFill>
              </a:rPr>
              <a:t>With a</a:t>
            </a:r>
            <a:r>
              <a:rPr lang="en-US" sz="3600" b="1" dirty="0">
                <a:solidFill>
                  <a:srgbClr val="3F8DE2"/>
                </a:solidFill>
              </a:rPr>
              <a:t> </a:t>
            </a:r>
            <a:r>
              <a:rPr lang="en-US" sz="3600" b="1" dirty="0">
                <a:solidFill>
                  <a:srgbClr val="000090"/>
                </a:solidFill>
              </a:rPr>
              <a:t>Ph.D</a:t>
            </a:r>
            <a:br>
              <a:rPr lang="en-US" sz="3600" b="1" dirty="0">
                <a:solidFill>
                  <a:srgbClr val="000090"/>
                </a:solidFill>
              </a:rPr>
            </a:br>
            <a:r>
              <a:rPr lang="en-US" sz="3200" b="1" i="1" dirty="0">
                <a:solidFill>
                  <a:srgbClr val="000090"/>
                </a:solidFill>
              </a:rPr>
              <a:t>Alternative Career Paths</a:t>
            </a:r>
            <a:endParaRPr lang="en-US" b="1" i="1" dirty="0">
              <a:solidFill>
                <a:srgbClr val="00009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7262" y="5996837"/>
            <a:ext cx="6293521" cy="74922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114277"/>
                </a:solidFill>
              </a:rPr>
              <a:t>Life After UC Merced</a:t>
            </a:r>
          </a:p>
        </p:txBody>
      </p:sp>
      <p:pic>
        <p:nvPicPr>
          <p:cNvPr id="5" name="Picture 4" descr="Screen Shot 2015-09-27 at 1.44.01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986">
            <a:off x="7091343" y="5341943"/>
            <a:ext cx="1875626" cy="106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0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460" y="139151"/>
            <a:ext cx="8042276" cy="2226365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3600" dirty="0"/>
              <a:t>Career Self Reliance</a:t>
            </a:r>
            <a:br>
              <a:rPr lang="en-US" sz="3600" dirty="0"/>
            </a:br>
            <a:br>
              <a:rPr lang="en-US" sz="2800" dirty="0"/>
            </a:br>
            <a:r>
              <a:rPr lang="en-US" sz="2800" dirty="0"/>
              <a:t>Forming Your Identity</a:t>
            </a:r>
            <a:br>
              <a:rPr lang="en-US" sz="3600" dirty="0"/>
            </a:br>
            <a:br>
              <a:rPr lang="en-US" sz="4000" dirty="0"/>
            </a:b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270" y="1507819"/>
            <a:ext cx="9051402" cy="463898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b="1" i="1" dirty="0">
                <a:solidFill>
                  <a:schemeClr val="accent1"/>
                </a:solidFill>
              </a:rPr>
              <a:t>“Success is Personal”-”</a:t>
            </a:r>
            <a:r>
              <a:rPr lang="en-US" b="1" i="1" dirty="0">
                <a:solidFill>
                  <a:srgbClr val="2C7C9F"/>
                </a:solidFill>
              </a:rPr>
              <a:t>Begins with Self-Assessment”</a:t>
            </a:r>
            <a:endParaRPr lang="en-US" b="1" i="1" dirty="0">
              <a:solidFill>
                <a:schemeClr val="accent1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Your Values, Personal Attributes, Interests, Knowledge, Abilities, Skills, Experience, Challenges, Accomplishments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Personality, Career Beliefs, Family, Relationships, Gender,, Physical and </a:t>
            </a:r>
            <a:r>
              <a:rPr lang="en-US">
                <a:solidFill>
                  <a:srgbClr val="2C7C9F"/>
                </a:solidFill>
              </a:rPr>
              <a:t>Mental Health, </a:t>
            </a:r>
            <a:r>
              <a:rPr lang="en-US" dirty="0">
                <a:solidFill>
                  <a:srgbClr val="2C7C9F"/>
                </a:solidFill>
              </a:rPr>
              <a:t>Historical Trends, Age, Finances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Knowledge of the World of Work, Education, Global Needs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Knowledge of Resources Appropriate to You Personal, Academic and Career Developments Needs.</a:t>
            </a:r>
          </a:p>
          <a:p>
            <a:pPr algn="ctr"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Chance/Happenstance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860983"/>
              </p:ext>
            </p:extLst>
          </p:nvPr>
        </p:nvGraphicFramePr>
        <p:xfrm>
          <a:off x="-26505" y="64056"/>
          <a:ext cx="5943600" cy="393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43600" imgH="508000" progId="Word.Document.12">
                  <p:embed/>
                </p:oleObj>
              </mc:Choice>
              <mc:Fallback>
                <p:oleObj name="Document" r:id="rId3" imgW="5943600" imgH="50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6505" y="64056"/>
                        <a:ext cx="5943600" cy="393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78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412331"/>
            <a:ext cx="8042276" cy="1336956"/>
          </a:xfrm>
        </p:spPr>
        <p:txBody>
          <a:bodyPr/>
          <a:lstStyle/>
          <a:p>
            <a:r>
              <a:rPr lang="en-US" sz="3200" b="1" dirty="0"/>
              <a:t>Career Communities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01" y="1463040"/>
            <a:ext cx="8042276" cy="4670474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Career Communities Organized by Career Fields &amp; Industries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Business and Entrepreneurship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Engineering/Software Development/AI/Bio -Engineer/Materials Science/Chemical Engineering…….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Help &amp; Counseling, Health Careers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Education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Science 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Arts, Media &amp; Entertainment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Data &amp; Information Technology/Data Scientist/Data Analyst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Environment &amp; Sustainability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</a:rPr>
              <a:t>Law &amp; Public Service/Community Service</a:t>
            </a:r>
          </a:p>
          <a:p>
            <a:pPr lvl="1"/>
            <a:endParaRPr lang="en-US" sz="2600" dirty="0">
              <a:solidFill>
                <a:schemeClr val="accent1"/>
              </a:solidFill>
            </a:endParaRPr>
          </a:p>
          <a:p>
            <a:pPr marL="349250" lvl="1" indent="0">
              <a:buNone/>
            </a:pPr>
            <a:r>
              <a:rPr lang="en-US" sz="2600" dirty="0">
                <a:solidFill>
                  <a:schemeClr val="accent1"/>
                </a:solidFill>
                <a:hlinkClick r:id="rId2"/>
              </a:rPr>
              <a:t>https://www.imaginephd.com/</a:t>
            </a:r>
            <a:endParaRPr lang="en-US" sz="2600" dirty="0">
              <a:solidFill>
                <a:schemeClr val="accent1"/>
              </a:solidFill>
            </a:endParaRPr>
          </a:p>
          <a:p>
            <a:pPr marL="349250" lvl="1" indent="0">
              <a:buNone/>
            </a:pPr>
            <a:endParaRPr lang="en-US" sz="2600" dirty="0">
              <a:solidFill>
                <a:schemeClr val="accent1"/>
              </a:solidFill>
            </a:endParaRPr>
          </a:p>
          <a:p>
            <a:r>
              <a:rPr lang="en-US" sz="2800" dirty="0">
                <a:solidFill>
                  <a:schemeClr val="accent1"/>
                </a:solidFill>
              </a:rPr>
              <a:t>What Work Environment &amp; Job Tasks Interests Me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814571"/>
              </p:ext>
            </p:extLst>
          </p:nvPr>
        </p:nvGraphicFramePr>
        <p:xfrm>
          <a:off x="0" y="-7275"/>
          <a:ext cx="594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943600" imgH="508000" progId="Word.Document.12">
                  <p:embed/>
                </p:oleObj>
              </mc:Choice>
              <mc:Fallback>
                <p:oleObj name="Document" r:id="rId3" imgW="5943600" imgH="50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7275"/>
                        <a:ext cx="59436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193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itle 3"/>
          <p:cNvSpPr>
            <a:spLocks noGrp="1"/>
          </p:cNvSpPr>
          <p:nvPr>
            <p:ph type="title" idx="4294967295"/>
          </p:nvPr>
        </p:nvSpPr>
        <p:spPr>
          <a:xfrm>
            <a:off x="493224" y="59598"/>
            <a:ext cx="8042275" cy="1279769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en-US" sz="3000" b="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Career Se</a:t>
            </a:r>
            <a:r>
              <a:rPr lang="en-US" sz="300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lf Assessment</a:t>
            </a:r>
            <a:br>
              <a:rPr lang="en-US" sz="3000" b="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</a:br>
            <a:r>
              <a:rPr lang="en-US" sz="3000" b="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Assessing Your Personality Skills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2138880" y="1444574"/>
            <a:ext cx="3810000" cy="5207000"/>
          </a:xfrm>
        </p:spPr>
        <p:txBody>
          <a:bodyPr>
            <a:normAutofit lnSpcReduction="10000"/>
          </a:bodyPr>
          <a:lstStyle/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Creative		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Outgoing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Visionary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Diplomatic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Energetic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Perceptive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Risk-Taker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Dependable</a:t>
            </a:r>
          </a:p>
          <a:p>
            <a:pPr marL="228600" indent="-228600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Communicative</a:t>
            </a:r>
          </a:p>
          <a:p>
            <a:pPr marL="228600" indent="-228600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Collaborative </a:t>
            </a:r>
          </a:p>
          <a:p>
            <a:pPr marL="0" indent="0">
              <a:lnSpc>
                <a:spcPct val="80000"/>
              </a:lnSpc>
              <a:buSzPct val="175000"/>
              <a:buNone/>
              <a:defRPr/>
            </a:pPr>
            <a:endParaRPr lang="en-US" dirty="0">
              <a:solidFill>
                <a:srgbClr val="2C7C9F"/>
              </a:solidFill>
              <a:latin typeface="Times New Roman" charset="0"/>
              <a:cs typeface="Times New Roman" charset="0"/>
            </a:endParaRPr>
          </a:p>
          <a:p>
            <a:pPr marL="0" indent="0">
              <a:lnSpc>
                <a:spcPct val="80000"/>
              </a:lnSpc>
              <a:buSzPct val="175000"/>
              <a:buNone/>
              <a:defRPr/>
            </a:pPr>
            <a:endParaRPr lang="en-US" dirty="0">
              <a:solidFill>
                <a:srgbClr val="2C7C9F"/>
              </a:solidFill>
              <a:latin typeface="Times New Roman" charset="0"/>
              <a:cs typeface="Times New Roman" charset="0"/>
            </a:endParaRP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endParaRPr lang="en-US" dirty="0">
              <a:latin typeface="Times New Roman" charset="0"/>
              <a:cs typeface="Times New Roman" charset="0"/>
            </a:endParaRPr>
          </a:p>
          <a:p>
            <a:pPr marL="228600" indent="-228600" eaLnBrk="1" hangingPunct="1">
              <a:lnSpc>
                <a:spcPct val="80000"/>
              </a:lnSpc>
              <a:buFont typeface="Wingdings" charset="0"/>
              <a:buChar char="Ø"/>
              <a:defRPr/>
            </a:pPr>
            <a:endParaRPr lang="en-US" sz="3300" dirty="0">
              <a:latin typeface="Times New Roman" charset="0"/>
              <a:cs typeface="Times New Roman" charset="0"/>
            </a:endParaRPr>
          </a:p>
          <a:p>
            <a:pPr marL="228600" indent="-228600" eaLnBrk="1" hangingPunct="1">
              <a:lnSpc>
                <a:spcPct val="80000"/>
              </a:lnSpc>
              <a:buFont typeface="Wingdings" charset="0"/>
              <a:buChar char="Ø"/>
              <a:defRPr/>
            </a:pPr>
            <a:endParaRPr lang="en-US" sz="2800" dirty="0"/>
          </a:p>
          <a:p>
            <a:pPr marL="228600" indent="-228600" eaLnBrk="1" hangingPunct="1">
              <a:lnSpc>
                <a:spcPct val="80000"/>
              </a:lnSpc>
              <a:buFont typeface="Wingdings" charset="0"/>
              <a:buChar char="Ø"/>
              <a:defRPr/>
            </a:pPr>
            <a:endParaRPr lang="en-US" sz="2800" dirty="0"/>
          </a:p>
          <a:p>
            <a:pPr marL="228600" indent="-228600" eaLnBrk="1" hangingPunct="1">
              <a:lnSpc>
                <a:spcPct val="80000"/>
              </a:lnSpc>
              <a:defRPr/>
            </a:pPr>
            <a:endParaRPr lang="en-US" sz="2800" dirty="0"/>
          </a:p>
        </p:txBody>
      </p:sp>
      <p:sp>
        <p:nvSpPr>
          <p:cNvPr id="188420" name="Content Placeholder 5"/>
          <p:cNvSpPr>
            <a:spLocks noGrp="1"/>
          </p:cNvSpPr>
          <p:nvPr>
            <p:ph sz="half" idx="4294967295"/>
          </p:nvPr>
        </p:nvSpPr>
        <p:spPr>
          <a:xfrm>
            <a:off x="5105400" y="1326609"/>
            <a:ext cx="4038600" cy="4919663"/>
          </a:xfrm>
        </p:spPr>
        <p:txBody>
          <a:bodyPr>
            <a:noAutofit/>
          </a:bodyPr>
          <a:lstStyle/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Decisive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Resilient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Flexible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Resourceful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Reliable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Nurturing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Patient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Confident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Insightful</a:t>
            </a:r>
          </a:p>
          <a:p>
            <a:pPr marL="228600" indent="-228600" eaLnBrk="1" hangingPunct="1">
              <a:buSzPct val="175000"/>
              <a:buFont typeface="Wingdings" charset="0"/>
              <a:buChar char="§"/>
              <a:defRPr/>
            </a:pPr>
            <a:endParaRPr lang="en-US" dirty="0">
              <a:solidFill>
                <a:srgbClr val="2C7C9F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2" name="Picture 1" descr="Screen Shot 2015-09-26 at 7.55.39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045547" y="3146859"/>
            <a:ext cx="5811606" cy="1720509"/>
          </a:xfrm>
          <a:prstGeom prst="rect">
            <a:avLst/>
          </a:prstGeom>
        </p:spPr>
      </p:pic>
      <p:pic>
        <p:nvPicPr>
          <p:cNvPr id="7" name="Picture 6" descr="Screen Shot 2015-09-26 at 7.55.20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8046" y="3062044"/>
            <a:ext cx="5879820" cy="178074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07804"/>
              </p:ext>
            </p:extLst>
          </p:nvPr>
        </p:nvGraphicFramePr>
        <p:xfrm>
          <a:off x="-64008" y="29464"/>
          <a:ext cx="594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5943600" imgH="508000" progId="Word.Document.12">
                  <p:embed/>
                </p:oleObj>
              </mc:Choice>
              <mc:Fallback>
                <p:oleObj name="Document" r:id="rId4" imgW="5943600" imgH="50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64008" y="29464"/>
                        <a:ext cx="59436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itle 1"/>
          <p:cNvSpPr>
            <a:spLocks noGrp="1"/>
          </p:cNvSpPr>
          <p:nvPr>
            <p:ph type="title" idx="4294967295"/>
          </p:nvPr>
        </p:nvSpPr>
        <p:spPr>
          <a:xfrm>
            <a:off x="0" y="516744"/>
            <a:ext cx="7886700" cy="1844676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Career Self Assessment</a:t>
            </a:r>
            <a:br>
              <a:rPr lang="en-US" sz="280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</a:br>
            <a:r>
              <a:rPr lang="en-US" sz="280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Transferable Skill Sets</a:t>
            </a:r>
            <a:br>
              <a:rPr lang="en-US" sz="3500" b="0" dirty="0">
                <a:solidFill>
                  <a:srgbClr val="000090"/>
                </a:solidFill>
                <a:latin typeface="Times New Roman" charset="0"/>
                <a:cs typeface="Times New Roman" charset="0"/>
              </a:rPr>
            </a:br>
            <a:endParaRPr lang="en-US" sz="3000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3375" y="1562100"/>
            <a:ext cx="8810625" cy="4970463"/>
          </a:xfrm>
        </p:spPr>
        <p:txBody>
          <a:bodyPr>
            <a:normAutofit/>
          </a:bodyPr>
          <a:lstStyle/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Analytical</a:t>
            </a:r>
          </a:p>
          <a:p>
            <a:pPr marL="685800" lvl="1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sz="24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Analyze, Evaluate, Research, Observe, Manage Data,/Records, Problem Solve, Compute, Monitor, Categorize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Planning/Organizational</a:t>
            </a:r>
          </a:p>
          <a:p>
            <a:pPr marL="565150" lvl="1" indent="-228600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sz="24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Assess/Anticipate Needs, Analyze Data/Resources, Create Detailed/Progressive Plans, Organize Work Flows</a:t>
            </a:r>
          </a:p>
          <a:p>
            <a:pPr marL="228600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Technical</a:t>
            </a:r>
          </a:p>
          <a:p>
            <a:pPr marL="685800" lvl="1" indent="-228600" eaLnBrk="1" hangingPunct="1">
              <a:lnSpc>
                <a:spcPct val="80000"/>
              </a:lnSpc>
              <a:buSzPct val="175000"/>
              <a:buFont typeface="Wingdings" charset="0"/>
              <a:buChar char="§"/>
              <a:defRPr/>
            </a:pPr>
            <a:r>
              <a:rPr lang="en-US" sz="24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Program, Systems Administration, Create, Analyze, Build, Invent, Repair/Restore, Detailed Schematics, Mathematical, Logic, Mechanical Attributes</a:t>
            </a:r>
          </a:p>
        </p:txBody>
      </p:sp>
      <p:pic>
        <p:nvPicPr>
          <p:cNvPr id="6" name="Picture 5" descr="Screen Shot 2015-09-27 at 2.06.30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4195"/>
            <a:ext cx="2093980" cy="1390966"/>
          </a:xfrm>
          <a:prstGeom prst="rect">
            <a:avLst/>
          </a:prstGeom>
        </p:spPr>
      </p:pic>
      <p:pic>
        <p:nvPicPr>
          <p:cNvPr id="7" name="Picture 6" descr="Screen Shot 2015-09-26 at 6.55.24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32" y="5216971"/>
            <a:ext cx="2113867" cy="1641028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173854"/>
              </p:ext>
            </p:extLst>
          </p:nvPr>
        </p:nvGraphicFramePr>
        <p:xfrm>
          <a:off x="49694" y="93869"/>
          <a:ext cx="594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5943600" imgH="508000" progId="Word.Document.12">
                  <p:embed/>
                </p:oleObj>
              </mc:Choice>
              <mc:Fallback>
                <p:oleObj name="Document" r:id="rId5" imgW="5943600" imgH="50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694" y="93869"/>
                        <a:ext cx="59436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8783" y="34786"/>
            <a:ext cx="7886700" cy="1766888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en-US" sz="2800" b="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Career Self Assessment</a:t>
            </a:r>
            <a:br>
              <a:rPr lang="en-US" sz="3500" b="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</a:br>
            <a:r>
              <a:rPr lang="en-US" sz="2800" b="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Transferable Skill </a:t>
            </a:r>
            <a:r>
              <a:rPr lang="en-US" sz="2800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Sets</a:t>
            </a:r>
            <a:endParaRPr lang="en-US" sz="2800" b="0" i="1" dirty="0">
              <a:solidFill>
                <a:srgbClr val="2C7C9F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91491" name="Content Placeholder 2"/>
          <p:cNvSpPr>
            <a:spLocks noGrp="1"/>
          </p:cNvSpPr>
          <p:nvPr>
            <p:ph idx="4294967295"/>
          </p:nvPr>
        </p:nvSpPr>
        <p:spPr>
          <a:xfrm>
            <a:off x="0" y="561559"/>
            <a:ext cx="8597900" cy="5859117"/>
          </a:xfrm>
        </p:spPr>
        <p:txBody>
          <a:bodyPr>
            <a:noAutofit/>
          </a:bodyPr>
          <a:lstStyle/>
          <a:p>
            <a:pPr eaLnBrk="1" hangingPunct="1">
              <a:buSzPct val="175000"/>
              <a:buFont typeface="Wingdings" charset="0"/>
              <a:buChar char="§"/>
              <a:defRPr/>
            </a:pPr>
            <a:endParaRPr lang="en-US" dirty="0">
              <a:solidFill>
                <a:srgbClr val="000090"/>
              </a:solidFill>
              <a:latin typeface="Times New Roman" charset="0"/>
              <a:cs typeface="Times New Roman" charset="0"/>
            </a:endParaRPr>
          </a:p>
          <a:p>
            <a:pPr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Leadership</a:t>
            </a:r>
          </a:p>
          <a:p>
            <a:pPr lvl="1">
              <a:buSzPct val="175000"/>
              <a:buFont typeface="Wingdings" charset="0"/>
              <a:buChar char="§"/>
              <a:defRPr/>
            </a:pPr>
            <a:r>
              <a:rPr lang="en-US" sz="22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Create a Vision, Determine Policy, Make Command Decisions, Initiate, Negotiate, Supervise, Delegate, Mediate, Implement </a:t>
            </a:r>
            <a:endParaRPr lang="en-US" sz="2200" dirty="0">
              <a:solidFill>
                <a:srgbClr val="2C7C9F"/>
              </a:solidFill>
              <a:latin typeface="Times New Roman" charset="0"/>
              <a:cs typeface="Times New Roman" charset="0"/>
            </a:endParaRPr>
          </a:p>
          <a:p>
            <a:pPr>
              <a:buSzPct val="175000"/>
              <a:buFont typeface="Wingdings" charset="2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Interpersonal</a:t>
            </a:r>
          </a:p>
          <a:p>
            <a:pPr lvl="1">
              <a:buSzPct val="175000"/>
              <a:buFont typeface="Wingdings" charset="2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 Work Well with Others, Build Relationships, Patient, Counsel, Mediate, Nurture, Advocate</a:t>
            </a:r>
          </a:p>
          <a:p>
            <a:pPr marL="228600" indent="-228600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Creative</a:t>
            </a:r>
          </a:p>
          <a:p>
            <a:pPr marL="565150" lvl="1" indent="-228600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2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Visualize, Design, Create Images, Compose, Conceptualize, Improvise, Perform, Invent, Produce, Brainstorm, Visionary</a:t>
            </a:r>
            <a:endParaRPr lang="en-US" sz="2200" dirty="0">
              <a:solidFill>
                <a:srgbClr val="2C7C9F"/>
              </a:solidFill>
              <a:latin typeface="Times New Roman" charset="0"/>
              <a:cs typeface="Times New Roman" charset="0"/>
            </a:endParaRPr>
          </a:p>
          <a:p>
            <a:pPr eaLnBrk="1" hangingPunct="1">
              <a:buSzPct val="175000"/>
              <a:buFont typeface="Wingdings" charset="0"/>
              <a:buChar char="§"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Communication</a:t>
            </a:r>
          </a:p>
          <a:p>
            <a:pPr lvl="1">
              <a:buSzPct val="175000"/>
              <a:buFont typeface="Wingdings" charset="0"/>
              <a:buChar char="§"/>
              <a:defRPr/>
            </a:pPr>
            <a:r>
              <a:rPr lang="en-US" sz="22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Speak before Groups, Facilitate, Promote, Consult,</a:t>
            </a:r>
          </a:p>
          <a:p>
            <a:pPr lvl="1">
              <a:buSzPct val="175000"/>
              <a:buFont typeface="Wingdings" charset="0"/>
              <a:buChar char="§"/>
              <a:defRPr/>
            </a:pPr>
            <a:r>
              <a:rPr lang="en-US" sz="2200" dirty="0">
                <a:solidFill>
                  <a:srgbClr val="2C7C9F"/>
                </a:solidFill>
                <a:latin typeface="Times New Roman" charset="0"/>
                <a:ea typeface="ＭＳ Ｐゴシック" charset="0"/>
                <a:cs typeface="Times New Roman" charset="0"/>
              </a:rPr>
              <a:t>Market, Train, Sell, Inspire, Write, Publish. Instruct</a:t>
            </a:r>
          </a:p>
          <a:p>
            <a:pPr marL="0" indent="0" eaLnBrk="1" hangingPunct="1">
              <a:buSzPct val="175000"/>
              <a:buNone/>
              <a:defRPr/>
            </a:pPr>
            <a:r>
              <a:rPr lang="en-US" dirty="0">
                <a:solidFill>
                  <a:srgbClr val="2C7C9F"/>
                </a:solidFill>
                <a:latin typeface="Times New Roman" charset="0"/>
                <a:cs typeface="Times New Roman" charset="0"/>
              </a:rPr>
              <a:t>l</a:t>
            </a:r>
          </a:p>
        </p:txBody>
      </p:sp>
      <p:pic>
        <p:nvPicPr>
          <p:cNvPr id="3" name="Picture 2" descr="Screen Shot 2015-09-26 at 6.51.54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21" y="1"/>
            <a:ext cx="1969542" cy="1466057"/>
          </a:xfrm>
          <a:prstGeom prst="rect">
            <a:avLst/>
          </a:prstGeom>
        </p:spPr>
      </p:pic>
      <p:pic>
        <p:nvPicPr>
          <p:cNvPr id="5" name="Picture 4" descr="Screen Shot 2015-09-26 at 6.56.37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474" y="5117616"/>
            <a:ext cx="2072525" cy="1723223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5416523"/>
              </p:ext>
            </p:extLst>
          </p:nvPr>
        </p:nvGraphicFramePr>
        <p:xfrm>
          <a:off x="0" y="163443"/>
          <a:ext cx="594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5943600" imgH="508000" progId="Word.Document.12">
                  <p:embed/>
                </p:oleObj>
              </mc:Choice>
              <mc:Fallback>
                <p:oleObj name="Document" r:id="rId4" imgW="5943600" imgH="50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163443"/>
                        <a:ext cx="59436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9275" y="735872"/>
            <a:ext cx="8042276" cy="627687"/>
          </a:xfrm>
        </p:spPr>
        <p:txBody>
          <a:bodyPr/>
          <a:lstStyle/>
          <a:p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Additional</a:t>
            </a:r>
            <a:br>
              <a:rPr lang="en-US" sz="3600" dirty="0"/>
            </a:br>
            <a:r>
              <a:rPr lang="en-US" sz="3600" dirty="0"/>
              <a:t>Career Resources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600201"/>
            <a:ext cx="9143999" cy="4856746"/>
          </a:xfrm>
        </p:spPr>
        <p:txBody>
          <a:bodyPr>
            <a:normAutofit fontScale="32500" lnSpcReduction="20000"/>
          </a:bodyPr>
          <a:lstStyle/>
          <a:p>
            <a:pPr marL="349250" lvl="1" indent="0">
              <a:buNone/>
            </a:pPr>
            <a:r>
              <a:rPr lang="en-US" sz="7200" dirty="0"/>
              <a:t>	</a:t>
            </a:r>
          </a:p>
          <a:p>
            <a:pPr>
              <a:buFont typeface="Wingdings" charset="2"/>
              <a:buChar char="§"/>
            </a:pPr>
            <a:r>
              <a:rPr lang="en-US" sz="7200" dirty="0">
                <a:solidFill>
                  <a:srgbClr val="2C7C9F"/>
                </a:solidFill>
              </a:rPr>
              <a:t>Career Self Assessment </a:t>
            </a:r>
          </a:p>
          <a:p>
            <a:pPr>
              <a:buFont typeface="Wingdings" charset="2"/>
              <a:buChar char="§"/>
            </a:pPr>
            <a:r>
              <a:rPr lang="en-US" sz="7200" dirty="0">
                <a:solidFill>
                  <a:schemeClr val="accent1"/>
                </a:solidFill>
              </a:rPr>
              <a:t>Career decision-making is a process made more effective within a interactive, supportive group approach, </a:t>
            </a:r>
            <a:r>
              <a:rPr lang="en-US" sz="7200" dirty="0">
                <a:solidFill>
                  <a:srgbClr val="2C7C9F"/>
                </a:solidFill>
              </a:rPr>
              <a:t>identify how values, interests, preferences and satisfying skills relate to careers of interest</a:t>
            </a:r>
            <a:r>
              <a:rPr lang="en-US" sz="7200" b="1" dirty="0">
                <a:solidFill>
                  <a:srgbClr val="2C7C9F"/>
                </a:solidFill>
              </a:rPr>
              <a:t>	</a:t>
            </a:r>
          </a:p>
          <a:p>
            <a:pPr marL="349250" lvl="1" indent="0">
              <a:buNone/>
            </a:pPr>
            <a:endParaRPr lang="en-US" sz="7200" b="1" dirty="0">
              <a:solidFill>
                <a:srgbClr val="2C7C9F"/>
              </a:solidFill>
            </a:endParaRPr>
          </a:p>
          <a:p>
            <a:pPr lvl="1">
              <a:buFont typeface="Wingdings" charset="2"/>
              <a:buChar char="§"/>
            </a:pPr>
            <a:r>
              <a:rPr lang="en-US" sz="7200" dirty="0">
                <a:solidFill>
                  <a:srgbClr val="2C7C9F"/>
                </a:solidFill>
              </a:rPr>
              <a:t>Science Careers AAAS</a:t>
            </a:r>
            <a:r>
              <a:rPr lang="en-US" sz="7200" dirty="0"/>
              <a:t>:</a:t>
            </a:r>
          </a:p>
          <a:p>
            <a:pPr lvl="1">
              <a:buFont typeface="Wingdings" charset="2"/>
              <a:buChar char="§"/>
            </a:pPr>
            <a:r>
              <a:rPr lang="en-US" sz="7200" dirty="0"/>
              <a:t> </a:t>
            </a:r>
            <a:r>
              <a:rPr lang="en-US" sz="7200" u="sng" dirty="0">
                <a:hlinkClick r:id="rId2"/>
              </a:rPr>
              <a:t>http://sciencecareers.sciencemag.org/</a:t>
            </a:r>
            <a:endParaRPr lang="en-US" sz="7200" u="sng" dirty="0"/>
          </a:p>
          <a:p>
            <a:pPr>
              <a:buFont typeface="Wingdings" charset="2"/>
              <a:buChar char="§"/>
            </a:pPr>
            <a:r>
              <a:rPr lang="en-US" sz="7200" dirty="0"/>
              <a:t>Imagine </a:t>
            </a:r>
            <a:r>
              <a:rPr lang="en-US" sz="7200" dirty="0" err="1"/>
              <a:t>Ph.D</a:t>
            </a:r>
            <a:endParaRPr lang="en-US" sz="7200" dirty="0"/>
          </a:p>
          <a:p>
            <a:pPr>
              <a:buFont typeface="Wingdings" charset="2"/>
              <a:buChar char="§"/>
            </a:pPr>
            <a:r>
              <a:rPr lang="en-US" sz="7200" dirty="0">
                <a:solidFill>
                  <a:schemeClr val="accent1"/>
                </a:solidFill>
                <a:hlinkClick r:id="rId3"/>
              </a:rPr>
              <a:t>https://www.imaginephd.com/</a:t>
            </a:r>
            <a:endParaRPr lang="en-US" sz="7200" dirty="0">
              <a:solidFill>
                <a:schemeClr val="accent1"/>
              </a:solidFill>
            </a:endParaRPr>
          </a:p>
          <a:p>
            <a:pPr>
              <a:buFont typeface="Wingdings" charset="2"/>
              <a:buChar char="§"/>
            </a:pPr>
            <a:endParaRPr lang="en-US" sz="7000" u="sng" dirty="0"/>
          </a:p>
          <a:p>
            <a:pPr>
              <a:buFont typeface="Wingdings" charset="2"/>
              <a:buChar char="§"/>
            </a:pPr>
            <a:endParaRPr lang="en-US" sz="1400" dirty="0"/>
          </a:p>
          <a:p>
            <a:pPr marL="349250" lvl="1" indent="0">
              <a:buNone/>
            </a:pPr>
            <a:endParaRPr lang="en-US" sz="1200" dirty="0"/>
          </a:p>
          <a:p>
            <a:pPr marL="349250" lvl="1" indent="0">
              <a:buNone/>
            </a:pPr>
            <a:endParaRPr lang="en-US" dirty="0"/>
          </a:p>
          <a:p>
            <a:pPr marL="349250" lvl="1" indent="0">
              <a:buNone/>
            </a:pPr>
            <a:endParaRPr lang="en-US" dirty="0"/>
          </a:p>
          <a:p>
            <a:pPr marL="34925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 descr="Screen Shot 2015-09-26 at 7.58.18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15" y="4261330"/>
            <a:ext cx="2944197" cy="122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0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801" y="506855"/>
            <a:ext cx="8042276" cy="918071"/>
          </a:xfrm>
        </p:spPr>
        <p:txBody>
          <a:bodyPr/>
          <a:lstStyle/>
          <a:p>
            <a:r>
              <a:rPr lang="en-US" sz="3600" dirty="0"/>
              <a:t>A Bit of Personal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24517"/>
            <a:ext cx="9144000" cy="5947670"/>
          </a:xfrm>
        </p:spPr>
        <p:txBody>
          <a:bodyPr/>
          <a:lstStyle/>
          <a:p>
            <a:endParaRPr lang="en-US" dirty="0"/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The universe sometimes throws you things, and I think you have to see it and be willing to jump. </a:t>
            </a:r>
            <a:r>
              <a:rPr lang="en-US" sz="2000" i="1" dirty="0">
                <a:solidFill>
                  <a:srgbClr val="2C7C9F"/>
                </a:solidFill>
              </a:rPr>
              <a:t>“Unplanned Happenstance” or as someone once said to me “Take Your Cookies When they’re Passed”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2C7C9F"/>
                </a:solidFill>
              </a:rPr>
              <a:t>Never stop learning. You have to be open, and you have to listen, find what energizes you and keep learning</a:t>
            </a:r>
            <a:r>
              <a:rPr lang="en-US" dirty="0"/>
              <a:t>.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chemeClr val="accent1"/>
                </a:solidFill>
              </a:rPr>
              <a:t>Career Resilience: Change is Constant &amp; Careers are Evolving as we Speak, Stay Knowledgeable, Be Prepared</a:t>
            </a:r>
          </a:p>
          <a:p>
            <a:pPr lvl="1">
              <a:buFont typeface="Wingdings" charset="2"/>
              <a:buChar char="§"/>
            </a:pPr>
            <a:endParaRPr lang="en-US" b="1" dirty="0">
              <a:solidFill>
                <a:srgbClr val="2C7C9F"/>
              </a:solidFill>
            </a:endParaRPr>
          </a:p>
          <a:p>
            <a:pPr marL="349250" lvl="1" indent="0">
              <a:buNone/>
            </a:pPr>
            <a:endParaRPr lang="en-US" dirty="0"/>
          </a:p>
          <a:p>
            <a:pPr lvl="1">
              <a:buFont typeface="Wingdings" charset="2"/>
              <a:buChar char="§"/>
            </a:pPr>
            <a:endParaRPr lang="en-US" dirty="0"/>
          </a:p>
          <a:p>
            <a:pPr>
              <a:buFont typeface="Wingdings" charset="2"/>
              <a:buChar char="§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Screen Shot 2015-09-26 at 7.54.02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6" y="4984750"/>
            <a:ext cx="9191625" cy="1889126"/>
          </a:xfrm>
          <a:prstGeom prst="rect">
            <a:avLst/>
          </a:prstGeom>
        </p:spPr>
      </p:pic>
      <p:pic>
        <p:nvPicPr>
          <p:cNvPr id="6" name="04 Surfin' USA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22996" b="22996"/>
          <a:stretch>
            <a:fillRect/>
          </a:stretch>
        </p:blipFill>
        <p:spPr>
          <a:xfrm>
            <a:off x="0" y="4718727"/>
            <a:ext cx="492570" cy="266023"/>
          </a:xfrm>
          <a:prstGeom prst="rect">
            <a:avLst/>
          </a:prstGeom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181331"/>
              </p:ext>
            </p:extLst>
          </p:nvPr>
        </p:nvGraphicFramePr>
        <p:xfrm>
          <a:off x="0" y="9896"/>
          <a:ext cx="5943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5943600" imgH="508000" progId="Word.Document.12">
                  <p:embed/>
                </p:oleObj>
              </mc:Choice>
              <mc:Fallback>
                <p:oleObj name="Document" r:id="rId6" imgW="5943600" imgH="50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9896"/>
                        <a:ext cx="59436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102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397" y="-413541"/>
            <a:ext cx="8042276" cy="1336956"/>
          </a:xfrm>
        </p:spPr>
        <p:txBody>
          <a:bodyPr/>
          <a:lstStyle/>
          <a:p>
            <a:r>
              <a:rPr lang="en-US" sz="3200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4" y="795130"/>
            <a:ext cx="8594725" cy="4512366"/>
          </a:xfrm>
        </p:spPr>
        <p:txBody>
          <a:bodyPr/>
          <a:lstStyle/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http://hire.ucmerced.edu</a:t>
            </a:r>
            <a:endParaRPr lang="en-US" dirty="0"/>
          </a:p>
          <a:p>
            <a:r>
              <a:rPr lang="en-US" dirty="0">
                <a:hlinkClick r:id="rId3"/>
              </a:rPr>
              <a:t>https://ucmerced.joinhandshake.com/</a:t>
            </a:r>
            <a:endParaRPr lang="en-US" dirty="0"/>
          </a:p>
          <a:p>
            <a:r>
              <a:rPr lang="en-US" dirty="0">
                <a:hlinkClick r:id="rId4"/>
              </a:rPr>
              <a:t>Internships.com</a:t>
            </a:r>
            <a:r>
              <a:rPr lang="en-US" dirty="0"/>
              <a:t>:    </a:t>
            </a:r>
            <a:r>
              <a:rPr lang="en-US" dirty="0">
                <a:hlinkClick r:id="rId5"/>
              </a:rPr>
              <a:t>Internships-USA (CEI Internships)</a:t>
            </a:r>
            <a:r>
              <a:rPr lang="en-US" dirty="0"/>
              <a:t> </a:t>
            </a:r>
          </a:p>
          <a:p>
            <a:r>
              <a:rPr lang="en-US" b="1" dirty="0">
                <a:solidFill>
                  <a:schemeClr val="accent1"/>
                </a:solidFill>
              </a:rPr>
              <a:t>Associations, Print/Digital Magazines, Blogs, Papers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10" y="4082764"/>
            <a:ext cx="4472609" cy="27470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9068"/>
            <a:ext cx="4651510" cy="267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22882</TotalTime>
  <Words>607</Words>
  <Application>Microsoft Office PowerPoint</Application>
  <PresentationFormat>On-screen Show (4:3)</PresentationFormat>
  <Paragraphs>101</Paragraphs>
  <Slides>9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News Gothic MT</vt:lpstr>
      <vt:lpstr>Times New Roman</vt:lpstr>
      <vt:lpstr>Wingdings</vt:lpstr>
      <vt:lpstr>Wingdings 2</vt:lpstr>
      <vt:lpstr>Breeze</vt:lpstr>
      <vt:lpstr>Document</vt:lpstr>
      <vt:lpstr>What Can I Do With a Ph.D Alternative Career Paths</vt:lpstr>
      <vt:lpstr>Career Self Reliance  Forming Your Identity  </vt:lpstr>
      <vt:lpstr>Career Communities </vt:lpstr>
      <vt:lpstr>Career Self Assessment Assessing Your Personality Skills</vt:lpstr>
      <vt:lpstr>Career Self Assessment Transferable Skill Sets </vt:lpstr>
      <vt:lpstr>Career Self Assessment Transferable Skill Sets</vt:lpstr>
      <vt:lpstr>   Additional Career Resources</vt:lpstr>
      <vt:lpstr>A Bit of Personal Advice</vt:lpstr>
      <vt:lpstr>Resources</vt:lpstr>
    </vt:vector>
  </TitlesOfParts>
  <Company>hc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Can I Do  as a  Bio Major</dc:title>
  <dc:creator>Owner .</dc:creator>
  <cp:lastModifiedBy>Hector Cuevas</cp:lastModifiedBy>
  <cp:revision>143</cp:revision>
  <cp:lastPrinted>2015-10-06T03:19:28Z</cp:lastPrinted>
  <dcterms:created xsi:type="dcterms:W3CDTF">2015-09-27T01:41:05Z</dcterms:created>
  <dcterms:modified xsi:type="dcterms:W3CDTF">2021-02-27T18:12:04Z</dcterms:modified>
</cp:coreProperties>
</file>